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3" r:id="rId1"/>
  </p:sldMasterIdLst>
  <p:notesMasterIdLst>
    <p:notesMasterId r:id="rId24"/>
  </p:notesMasterIdLst>
  <p:sldIdLst>
    <p:sldId id="346" r:id="rId2"/>
    <p:sldId id="345" r:id="rId3"/>
    <p:sldId id="342" r:id="rId4"/>
    <p:sldId id="343" r:id="rId5"/>
    <p:sldId id="344" r:id="rId6"/>
    <p:sldId id="347" r:id="rId7"/>
    <p:sldId id="268" r:id="rId8"/>
    <p:sldId id="263" r:id="rId9"/>
    <p:sldId id="264" r:id="rId10"/>
    <p:sldId id="266" r:id="rId11"/>
    <p:sldId id="267" r:id="rId12"/>
    <p:sldId id="269" r:id="rId13"/>
    <p:sldId id="270" r:id="rId14"/>
    <p:sldId id="279" r:id="rId15"/>
    <p:sldId id="349" r:id="rId16"/>
    <p:sldId id="285" r:id="rId17"/>
    <p:sldId id="291" r:id="rId18"/>
    <p:sldId id="292" r:id="rId19"/>
    <p:sldId id="294" r:id="rId20"/>
    <p:sldId id="308" r:id="rId21"/>
    <p:sldId id="337" r:id="rId22"/>
    <p:sldId id="348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92" autoAdjust="0"/>
  </p:normalViewPr>
  <p:slideViewPr>
    <p:cSldViewPr>
      <p:cViewPr>
        <p:scale>
          <a:sx n="107" d="100"/>
          <a:sy n="107" d="100"/>
        </p:scale>
        <p:origin x="-58" y="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DA04F281-40C6-4537-BB63-AB52D35DFD4D}" type="datetimeFigureOut">
              <a:rPr lang="ru-RU"/>
              <a:pPr>
                <a:defRPr/>
              </a:pPr>
              <a:t>03.09.2013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C86FF042-1F15-4933-A061-79CB9F18E3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7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10"/>
          <p:cNvSpPr/>
          <p:nvPr/>
        </p:nvSpPr>
        <p:spPr>
          <a:xfrm>
            <a:off x="990600" y="1017588"/>
            <a:ext cx="7178675" cy="483076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11"/>
          <p:cNvSpPr/>
          <p:nvPr/>
        </p:nvSpPr>
        <p:spPr>
          <a:xfrm>
            <a:off x="990600" y="1009650"/>
            <a:ext cx="7180263" cy="4832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35684">
            <a:off x="769938" y="701675"/>
            <a:ext cx="566737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096196">
            <a:off x="7854950" y="749300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88" y="5357813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750" y="5357813"/>
            <a:ext cx="50339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475" y="5357813"/>
            <a:ext cx="554038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BECC5207-0D1C-45A4-8DA5-5BD4139863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3FFEE-9268-4B4B-B514-D1D6ECAAEB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6DDE2-CDDD-4C90-8E07-85F1B7EEF2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BBBBB-1466-4D7F-B6A0-30E3A26668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1F863-25E0-4EAE-96AB-085F9B4E9D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FF013-E893-4D1F-ABE3-2AABB13F6B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16276-9E13-408D-A445-2221B479E0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CDD07-1F98-456E-994B-D935744C4A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0023E-05F0-430C-94A2-EEF230D508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8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15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16"/>
          <p:cNvSpPr/>
          <p:nvPr/>
        </p:nvSpPr>
        <p:spPr>
          <a:xfrm rot="60000">
            <a:off x="4471988" y="603250"/>
            <a:ext cx="3787775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2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3"/>
          <p:cNvSpPr/>
          <p:nvPr/>
        </p:nvSpPr>
        <p:spPr>
          <a:xfrm rot="21540000">
            <a:off x="749300" y="576263"/>
            <a:ext cx="3789363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2063" y="5886450"/>
            <a:ext cx="12128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29300"/>
            <a:ext cx="35226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8088" y="5897563"/>
            <a:ext cx="5540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39729-123C-4B7F-8C81-050B7DB940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8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11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12"/>
          <p:cNvSpPr/>
          <p:nvPr/>
        </p:nvSpPr>
        <p:spPr>
          <a:xfrm rot="21540000">
            <a:off x="744538" y="576263"/>
            <a:ext cx="3789362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28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29"/>
          <p:cNvSpPr/>
          <p:nvPr/>
        </p:nvSpPr>
        <p:spPr>
          <a:xfrm rot="60000">
            <a:off x="4464050" y="603250"/>
            <a:ext cx="3789363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238" y="5888038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30888"/>
            <a:ext cx="33194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850" y="5900738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D776E5-3574-4FDE-BE93-0BEA2308F3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838" y="574675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838" y="576263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32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1435684">
            <a:off x="544513" y="273050"/>
            <a:ext cx="566737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4096196">
            <a:off x="8115300" y="298450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1095375" y="817563"/>
            <a:ext cx="6964363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63675" y="2119313"/>
            <a:ext cx="6196013" cy="360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FC687E2C-51E2-4DBC-A8FF-7CC5749A39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9" r:id="rId8"/>
    <p:sldLayoutId id="2147484020" r:id="rId9"/>
    <p:sldLayoutId id="2147484016" r:id="rId10"/>
    <p:sldLayoutId id="214748401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644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5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ctrTitle"/>
          </p:nvPr>
        </p:nvSpPr>
        <p:spPr>
          <a:xfrm>
            <a:off x="1727200" y="1341438"/>
            <a:ext cx="5722938" cy="1655762"/>
          </a:xfrm>
        </p:spPr>
        <p:txBody>
          <a:bodyPr/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en-US" sz="3600" b="1" smtClean="0">
                <a:solidFill>
                  <a:srgbClr val="203A4E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smtClean="0">
                <a:solidFill>
                  <a:srgbClr val="203A4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smtClean="0">
                <a:solidFill>
                  <a:srgbClr val="203A4E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smtClean="0">
                <a:solidFill>
                  <a:srgbClr val="203A4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smtClean="0">
                <a:solidFill>
                  <a:srgbClr val="203A4E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smtClean="0">
                <a:solidFill>
                  <a:srgbClr val="203A4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smtClean="0">
                <a:solidFill>
                  <a:srgbClr val="203A4E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smtClean="0">
                <a:solidFill>
                  <a:srgbClr val="203A4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smtClean="0">
                <a:solidFill>
                  <a:srgbClr val="203A4E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smtClean="0">
                <a:solidFill>
                  <a:srgbClr val="203A4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solidFill>
                  <a:srgbClr val="203A4E"/>
                </a:solidFill>
                <a:latin typeface="Times New Roman" pitchFamily="18" charset="0"/>
                <a:cs typeface="Times New Roman" pitchFamily="18" charset="0"/>
              </a:rPr>
              <a:t>Как выжить новобранцу в армии</a:t>
            </a:r>
            <a:r>
              <a:rPr lang="ru-RU" sz="320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320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lang="ru-RU" sz="3200" smtClean="0">
              <a:solidFill>
                <a:srgbClr val="0070C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27200" y="2708275"/>
            <a:ext cx="5711825" cy="20891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Медицинский психолог Невоструева Л.М.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РКПБ им В.М. Бехтерева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Сердэш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129»</a:t>
            </a:r>
            <a:endParaRPr lang="en-US" sz="20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95375" y="817563"/>
            <a:ext cx="6964363" cy="5953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500" b="1" smtClean="0">
                <a:cs typeface="Times New Roman" pitchFamily="18" charset="0"/>
              </a:rPr>
              <a:t>КАК ВЫГЛЯДЕТЬ </a:t>
            </a:r>
            <a:br>
              <a:rPr lang="ru-RU" sz="2500" b="1" smtClean="0">
                <a:cs typeface="Times New Roman" pitchFamily="18" charset="0"/>
              </a:rPr>
            </a:br>
            <a:endParaRPr lang="ru-RU" sz="2500" b="1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331913" y="1643063"/>
            <a:ext cx="6553200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НЕЛЬЗЯ: </a:t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Быть неопрятным.  Сутулиться, опускать голову, глаза. Это внешность «потенциальной жертвы».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НУЖНО: </a:t>
            </a:r>
            <a:br>
              <a:rPr lang="ru-RU" sz="20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 Быть чистым, следить за формой. Пусть все видят, что ты владеешь ситуацией и успеваешь следить за собой. </a:t>
            </a:r>
            <a:br>
              <a:rPr lang="ru-RU" sz="20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 Держать осанку, сохранять спокойствие и уверенность во взгляде, не суетиться. </a:t>
            </a:r>
            <a:br>
              <a:rPr lang="ru-RU" sz="2000" b="1" smtClean="0">
                <a:latin typeface="Times New Roman" pitchFamily="18" charset="0"/>
                <a:cs typeface="Times New Roman" pitchFamily="18" charset="0"/>
              </a:rPr>
            </a:br>
            <a:endParaRPr lang="ru-RU" sz="2000" b="1" smtClean="0"/>
          </a:p>
        </p:txBody>
      </p:sp>
      <p:pic>
        <p:nvPicPr>
          <p:cNvPr id="14340" name="Picture 5" descr="6373451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8038" y="4221163"/>
            <a:ext cx="2786062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692150"/>
            <a:ext cx="6480175" cy="1008063"/>
          </a:xfrm>
        </p:spPr>
        <p:txBody>
          <a:bodyPr/>
          <a:lstStyle/>
          <a:p>
            <a:pPr eaLnBrk="1" hangingPunct="1"/>
            <a:r>
              <a:rPr lang="ru-RU" sz="2800" b="1" smtClean="0">
                <a:cs typeface="Times New Roman" pitchFamily="18" charset="0"/>
              </a:rPr>
              <a:t>КАК ДЕРЖАТЬСЯ В КОЛЛЕКТИВЕ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smtClean="0">
                <a:latin typeface="Times New Roman" pitchFamily="18" charset="0"/>
                <a:cs typeface="Times New Roman" pitchFamily="18" charset="0"/>
              </a:rPr>
            </a:br>
            <a:endParaRPr lang="ru-RU" sz="2800" b="1" smtClean="0">
              <a:latin typeface="Times New Roman" pitchFamily="18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331913" y="1346200"/>
            <a:ext cx="6196012" cy="4310063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Brush Script MT" pitchFamily="66" charset="0"/>
              <a:buNone/>
              <a:defRPr/>
            </a:pPr>
            <a:r>
              <a:rPr lang="ru-RU" dirty="0" smtClean="0">
                <a:latin typeface="Times New Roman" pitchFamily="18" charset="0"/>
              </a:rPr>
              <a:t>  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dirty="0" smtClean="0">
              <a:latin typeface="Times New Roman" pitchFamily="18" charset="0"/>
            </a:endParaRPr>
          </a:p>
        </p:txBody>
      </p:sp>
      <p:pic>
        <p:nvPicPr>
          <p:cNvPr id="15364" name="Picture 4" descr="1275573164_armija-ukrain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2138" y="3789363"/>
            <a:ext cx="3384550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Прямоугольник 1"/>
          <p:cNvSpPr>
            <a:spLocks noChangeArrowheads="1"/>
          </p:cNvSpPr>
          <p:nvPr/>
        </p:nvSpPr>
        <p:spPr bwMode="auto">
          <a:xfrm>
            <a:off x="1619250" y="1444625"/>
            <a:ext cx="6408738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НЕЛЬЗЯ: </a:t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latin typeface="Times New Roman" pitchFamily="18" charset="0"/>
                <a:cs typeface="Times New Roman" pitchFamily="18" charset="0"/>
              </a:rPr>
              <a:t>Ждать, пока люди сами к тебе потянутся. </a:t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latin typeface="Times New Roman" pitchFamily="18" charset="0"/>
                <a:cs typeface="Times New Roman" pitchFamily="18" charset="0"/>
              </a:rPr>
              <a:t>Скрывать свои способности и таланты. </a:t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ru-RU" b="1">
                <a:latin typeface="Times New Roman" pitchFamily="18" charset="0"/>
                <a:cs typeface="Times New Roman" pitchFamily="18" charset="0"/>
              </a:rPr>
              <a:t>НУЖНО: </a:t>
            </a:r>
            <a:br>
              <a:rPr lang="ru-RU" b="1">
                <a:latin typeface="Times New Roman" pitchFamily="18" charset="0"/>
                <a:cs typeface="Times New Roman" pitchFamily="18" charset="0"/>
              </a:rPr>
            </a:br>
            <a:r>
              <a:rPr lang="ru-RU" b="1">
                <a:latin typeface="Times New Roman" pitchFamily="18" charset="0"/>
                <a:cs typeface="Times New Roman" pitchFamily="18" charset="0"/>
              </a:rPr>
              <a:t>Делать первый шаг в общении самому. Угостить сослуживца сигаретой, например. </a:t>
            </a:r>
            <a:br>
              <a:rPr lang="ru-RU" b="1">
                <a:latin typeface="Times New Roman" pitchFamily="18" charset="0"/>
                <a:cs typeface="Times New Roman" pitchFamily="18" charset="0"/>
              </a:rPr>
            </a:br>
            <a:r>
              <a:rPr lang="ru-RU" b="1">
                <a:latin typeface="Times New Roman" pitchFamily="18" charset="0"/>
                <a:cs typeface="Times New Roman" pitchFamily="18" charset="0"/>
              </a:rPr>
              <a:t> Проявлять себя как личность: играешь на гитаре - играй, хорошо рисуешь - рисуй. </a:t>
            </a:r>
            <a:br>
              <a:rPr lang="ru-RU" b="1">
                <a:latin typeface="Times New Roman" pitchFamily="18" charset="0"/>
                <a:cs typeface="Times New Roman" pitchFamily="18" charset="0"/>
              </a:rPr>
            </a:br>
            <a:endParaRPr lang="ru-RU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95375" y="836613"/>
            <a:ext cx="6964363" cy="863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300" b="1" smtClean="0">
                <a:solidFill>
                  <a:srgbClr val="000000"/>
                </a:solidFill>
                <a:cs typeface="Times New Roman" pitchFamily="18" charset="0"/>
              </a:rPr>
              <a:t>ЕСЛИ ВОЗНИК КОНФЛИКТ </a:t>
            </a:r>
            <a:r>
              <a:rPr lang="ru-RU" sz="23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3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3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500" b="1" smtClean="0">
              <a:latin typeface="Times New Roman" pitchFamily="18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463675" y="1341438"/>
            <a:ext cx="6196013" cy="4381500"/>
          </a:xfrm>
        </p:spPr>
        <p:txBody>
          <a:bodyPr/>
          <a:lstStyle/>
          <a:p>
            <a:pPr marL="0" indent="0" eaLnBrk="1" hangingPunct="1">
              <a:buFont typeface="Brush Script MT" pitchFamily="66" charset="0"/>
              <a:buNone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НЕЛЬЗЯ: </a:t>
            </a:r>
          </a:p>
          <a:p>
            <a:pPr eaLnBrk="1" hangingPunct="1">
              <a:buFont typeface="Brush Script MT" pitchFamily="66" charset="0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Поддаваться на эмоциональные провокации, проявлять раздражительность, обиду, растерянность. </a:t>
            </a:r>
          </a:p>
          <a:p>
            <a:pPr marL="0" indent="0" eaLnBrk="1" hangingPunct="1">
              <a:buFont typeface="Brush Script MT" pitchFamily="66" charset="0"/>
              <a:buNone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НУЖНО: </a:t>
            </a:r>
          </a:p>
          <a:p>
            <a:pPr eaLnBrk="1" hangingPunct="1">
              <a:buFont typeface="Brush Script MT" pitchFamily="66" charset="0"/>
              <a:buNone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любой ситуации проявлять спокойствие и сдержанность.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Думать о том, правильно ли ты себя ведешь.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Даже если дело дошло до драки, ты должен показать, что психологически тебя не сломили.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 smtClean="0">
              <a:latin typeface="Times New Roman" pitchFamily="18" charset="0"/>
            </a:endParaRPr>
          </a:p>
        </p:txBody>
      </p:sp>
      <p:pic>
        <p:nvPicPr>
          <p:cNvPr id="16388" name="Picture 4" descr="1266909636_arma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275" y="4652963"/>
            <a:ext cx="2278063" cy="151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95375" y="817563"/>
            <a:ext cx="6964363" cy="811212"/>
          </a:xfrm>
        </p:spPr>
        <p:txBody>
          <a:bodyPr/>
          <a:lstStyle/>
          <a:p>
            <a:pPr eaLnBrk="1" hangingPunct="1"/>
            <a:r>
              <a:rPr lang="ru-RU" sz="2500" b="1" smtClean="0">
                <a:cs typeface="Times New Roman" pitchFamily="18" charset="0"/>
              </a:rPr>
              <a:t>КАК РЕШАТЬ ПРОБЛЕМЫ </a:t>
            </a:r>
            <a:r>
              <a:rPr lang="ru-RU" sz="25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smtClean="0">
                <a:latin typeface="Times New Roman" pitchFamily="18" charset="0"/>
                <a:cs typeface="Times New Roman" pitchFamily="18" charset="0"/>
              </a:rPr>
            </a:br>
            <a:endParaRPr lang="ru-RU" sz="250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116013" y="1341438"/>
            <a:ext cx="6840537" cy="43195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000" smtClean="0">
                <a:latin typeface="Constantia" pitchFamily="18" charset="0"/>
                <a:cs typeface="Times New Roman" pitchFamily="18" charset="0"/>
              </a:rPr>
              <a:t>НЕЛЬЗЯ: </a:t>
            </a:r>
          </a:p>
          <a:p>
            <a:pPr eaLnBrk="1" hangingPunct="1">
              <a:lnSpc>
                <a:spcPct val="90000"/>
              </a:lnSpc>
              <a:buFont typeface="Brush Script MT" pitchFamily="66" charset="0"/>
              <a:buNone/>
            </a:pPr>
            <a:r>
              <a:rPr lang="ru-RU" sz="2000" smtClean="0">
                <a:latin typeface="Constantia" pitchFamily="18" charset="0"/>
                <a:cs typeface="Times New Roman" pitchFamily="18" charset="0"/>
              </a:rPr>
              <a:t> Замыкаться в себе, если на душе «накипело». </a:t>
            </a:r>
            <a:br>
              <a:rPr lang="ru-RU" sz="2000" smtClean="0">
                <a:latin typeface="Constantia" pitchFamily="18" charset="0"/>
                <a:cs typeface="Times New Roman" pitchFamily="18" charset="0"/>
              </a:rPr>
            </a:br>
            <a:r>
              <a:rPr lang="ru-RU" sz="2000" smtClean="0">
                <a:latin typeface="Constantia" pitchFamily="18" charset="0"/>
                <a:cs typeface="Times New Roman" pitchFamily="18" charset="0"/>
              </a:rPr>
              <a:t>Надеяться, что проблема сама собой «рассосется».</a:t>
            </a:r>
          </a:p>
          <a:p>
            <a:pPr eaLnBrk="1" hangingPunct="1">
              <a:lnSpc>
                <a:spcPct val="90000"/>
              </a:lnSpc>
            </a:pPr>
            <a:endParaRPr lang="ru-RU" sz="2000" smtClean="0">
              <a:latin typeface="Constantia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2000" b="1" smtClean="0">
                <a:latin typeface="Constantia" pitchFamily="18" charset="0"/>
                <a:cs typeface="Times New Roman" pitchFamily="18" charset="0"/>
              </a:rPr>
              <a:t>НУЖНО: </a:t>
            </a:r>
          </a:p>
          <a:p>
            <a:pPr eaLnBrk="1" hangingPunct="1">
              <a:lnSpc>
                <a:spcPct val="90000"/>
              </a:lnSpc>
              <a:buFont typeface="Brush Script MT" pitchFamily="66" charset="0"/>
              <a:buNone/>
            </a:pPr>
            <a:r>
              <a:rPr lang="ru-RU" sz="2000" b="1" smtClean="0">
                <a:latin typeface="Constantia" pitchFamily="18" charset="0"/>
                <a:cs typeface="Times New Roman" pitchFamily="18" charset="0"/>
              </a:rPr>
              <a:t>Поговорить с сослуживцем, командиром, обратиться к психологу. </a:t>
            </a:r>
          </a:p>
          <a:p>
            <a:pPr eaLnBrk="1" hangingPunct="1">
              <a:lnSpc>
                <a:spcPct val="90000"/>
              </a:lnSpc>
              <a:buFont typeface="Brush Script MT" pitchFamily="66" charset="0"/>
              <a:buNone/>
            </a:pPr>
            <a:r>
              <a:rPr lang="ru-RU" sz="2000" b="1" smtClean="0">
                <a:latin typeface="Constantia" pitchFamily="18" charset="0"/>
                <a:cs typeface="Times New Roman" pitchFamily="18" charset="0"/>
              </a:rPr>
              <a:t>Когда человек проговаривает проблему, он слышит себя со стороны, и собственные ошибки становятся заметнее. </a:t>
            </a:r>
            <a:br>
              <a:rPr lang="ru-RU" sz="2000" b="1" smtClean="0">
                <a:latin typeface="Constantia" pitchFamily="18" charset="0"/>
                <a:cs typeface="Times New Roman" pitchFamily="18" charset="0"/>
              </a:rPr>
            </a:br>
            <a:r>
              <a:rPr lang="ru-RU" sz="2000" b="1" smtClean="0">
                <a:latin typeface="Constantia" pitchFamily="18" charset="0"/>
                <a:cs typeface="Times New Roman" pitchFamily="18" charset="0"/>
              </a:rPr>
              <a:t> Если не можешь поделиться ни с кем, напиши суть проблемы на бумаге, а потом порви или сожги. </a:t>
            </a:r>
            <a:br>
              <a:rPr lang="ru-RU" sz="2000" b="1" smtClean="0">
                <a:latin typeface="Constantia" pitchFamily="18" charset="0"/>
                <a:cs typeface="Times New Roman" pitchFamily="18" charset="0"/>
              </a:rPr>
            </a:br>
            <a:endParaRPr lang="ru-RU" sz="2000" b="1" smtClean="0">
              <a:latin typeface="Constantia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2000" b="1" smtClean="0">
                <a:latin typeface="Constantia" pitchFamily="18" charset="0"/>
                <a:cs typeface="Times New Roman" pitchFamily="18" charset="0"/>
              </a:rPr>
              <a:t>Решать проблемы вовремя, не дожидаясь, пока они начнут расти, как снежный ком. </a:t>
            </a:r>
            <a:br>
              <a:rPr lang="ru-RU" sz="2000" b="1" smtClean="0">
                <a:latin typeface="Constantia" pitchFamily="18" charset="0"/>
                <a:cs typeface="Times New Roman" pitchFamily="18" charset="0"/>
              </a:rPr>
            </a:br>
            <a:r>
              <a:rPr lang="ru-RU" sz="2000" smtClean="0">
                <a:latin typeface="Constantia" pitchFamily="18" charset="0"/>
                <a:cs typeface="Times New Roman" pitchFamily="18" charset="0"/>
              </a:rPr>
              <a:t/>
            </a:r>
            <a:br>
              <a:rPr lang="ru-RU" sz="2000" smtClean="0">
                <a:latin typeface="Constantia" pitchFamily="18" charset="0"/>
                <a:cs typeface="Times New Roman" pitchFamily="18" charset="0"/>
              </a:rPr>
            </a:br>
            <a:r>
              <a:rPr lang="ru-RU" sz="2000" smtClean="0">
                <a:latin typeface="Constantia" pitchFamily="18" charset="0"/>
                <a:cs typeface="Times New Roman" pitchFamily="18" charset="0"/>
              </a:rPr>
              <a:t/>
            </a:r>
            <a:br>
              <a:rPr lang="ru-RU" sz="2000" smtClean="0">
                <a:latin typeface="Constantia" pitchFamily="18" charset="0"/>
                <a:cs typeface="Times New Roman" pitchFamily="18" charset="0"/>
              </a:rPr>
            </a:br>
            <a:endParaRPr lang="ru-RU" sz="2000" smtClean="0">
              <a:latin typeface="Constantia" pitchFamily="18" charset="0"/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3492500" y="6143625"/>
            <a:ext cx="358775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ru-RU" sz="24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9275"/>
            <a:ext cx="8229600" cy="7191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latin typeface="Times New Roman" pitchFamily="18" charset="0"/>
              </a:rPr>
              <a:t>Психологическая </a:t>
            </a:r>
            <a:r>
              <a:rPr lang="ru-RU" sz="2800" b="1" dirty="0">
                <a:latin typeface="Times New Roman" pitchFamily="18" charset="0"/>
              </a:rPr>
              <a:t>атмосфера в армии и роль психологической службы.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1187450" y="1214438"/>
            <a:ext cx="6624638" cy="49164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b="1" dirty="0" smtClean="0">
                <a:latin typeface="Times New Roman" pitchFamily="18" charset="0"/>
              </a:rPr>
              <a:t>1. Личностные проблемы – </a:t>
            </a:r>
            <a:r>
              <a:rPr lang="ru-RU" sz="2000" dirty="0" smtClean="0">
                <a:latin typeface="Times New Roman" pitchFamily="18" charset="0"/>
              </a:rPr>
              <a:t>это проблемы, ухудшающие личностное развитие военнослужащих, их нравственное и психическое здоровье, самочувствие и потенциальные боевые возможности.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000" b="1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ru-RU" sz="2000" b="1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ru-RU" sz="2000" b="1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ru-RU" sz="2000" b="1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ru-RU" sz="2000" b="1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ru-RU" sz="2000" b="1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b="1" dirty="0" smtClean="0">
                <a:latin typeface="Times New Roman" pitchFamily="18" charset="0"/>
              </a:rPr>
              <a:t>2. Коллективно-групповые проблемы </a:t>
            </a:r>
            <a:r>
              <a:rPr lang="ru-RU" sz="2000" dirty="0" smtClean="0">
                <a:latin typeface="Times New Roman" pitchFamily="18" charset="0"/>
              </a:rPr>
              <a:t>- проблемы, ухудшающие морально-психологический климат воинского коллектива. К их числу относятся: </a:t>
            </a:r>
          </a:p>
          <a:p>
            <a:pPr marL="0" indent="0" eaLnBrk="1" hangingPunct="1">
              <a:lnSpc>
                <a:spcPct val="90000"/>
              </a:lnSpc>
              <a:buFont typeface="Brush Script MT" pitchFamily="66" charset="0"/>
              <a:buNone/>
              <a:defRPr/>
            </a:pPr>
            <a:r>
              <a:rPr lang="ru-RU" sz="2000" dirty="0" smtClean="0">
                <a:latin typeface="Times New Roman" pitchFamily="18" charset="0"/>
              </a:rPr>
              <a:t>разобщенность военнослужащих, выражающаяся в бытовых конфликтах</a:t>
            </a:r>
          </a:p>
        </p:txBody>
      </p:sp>
      <p:pic>
        <p:nvPicPr>
          <p:cNvPr id="18436" name="Picture 5" descr="soldst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2565400"/>
            <a:ext cx="2370138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1331913" y="1147763"/>
            <a:ext cx="6196012" cy="3603625"/>
          </a:xfrm>
        </p:spPr>
        <p:txBody>
          <a:bodyPr/>
          <a:lstStyle/>
          <a:p>
            <a:pPr marL="0" indent="0" algn="ctr" eaLnBrk="1" hangingPunct="1">
              <a:buClr>
                <a:srgbClr val="AA2B1E"/>
              </a:buClr>
              <a:buFont typeface="Brush Script MT" pitchFamily="66" charset="0"/>
              <a:buNone/>
            </a:pPr>
            <a:r>
              <a:rPr lang="ru-RU" sz="28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Главная военная  прокуратура</a:t>
            </a:r>
          </a:p>
          <a:p>
            <a:pPr marL="0" indent="0" algn="ctr" eaLnBrk="1" hangingPunct="1">
              <a:buClr>
                <a:srgbClr val="AA2B1E"/>
              </a:buClr>
              <a:buFont typeface="Brush Script MT" pitchFamily="66" charset="0"/>
              <a:buNone/>
            </a:pPr>
            <a:r>
              <a:rPr lang="ru-RU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Телефон:</a:t>
            </a:r>
          </a:p>
          <a:p>
            <a:pPr marL="0" indent="0" algn="ctr" eaLnBrk="1" hangingPunct="1">
              <a:buClr>
                <a:srgbClr val="AA2B1E"/>
              </a:buClr>
              <a:buFont typeface="Brush Script MT" pitchFamily="66" charset="0"/>
              <a:buNone/>
            </a:pPr>
            <a:r>
              <a:rPr lang="ru-RU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БЕСПЛАТНО </a:t>
            </a:r>
          </a:p>
          <a:p>
            <a:pPr marL="0" indent="0" algn="ctr" eaLnBrk="1" hangingPunct="1">
              <a:buClr>
                <a:srgbClr val="AA2B1E"/>
              </a:buClr>
              <a:buFont typeface="Brush Script MT" pitchFamily="66" charset="0"/>
              <a:buNone/>
            </a:pPr>
            <a:r>
              <a:rPr lang="ru-RU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8 (495) 247-50-47 </a:t>
            </a:r>
            <a:r>
              <a:rPr lang="ru-RU" sz="20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smtClean="0">
              <a:solidFill>
                <a:srgbClr val="000000"/>
              </a:solidFill>
            </a:endParaRPr>
          </a:p>
        </p:txBody>
      </p:sp>
      <p:pic>
        <p:nvPicPr>
          <p:cNvPr id="19459" name="Picture 4" descr="aeb3c073a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5600" y="3573463"/>
            <a:ext cx="2016125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620713"/>
            <a:ext cx="8229600" cy="863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latin typeface="Times New Roman" pitchFamily="18" charset="0"/>
              </a:rPr>
              <a:t>С </a:t>
            </a:r>
            <a:r>
              <a:rPr lang="ru-RU" sz="2800" b="1" dirty="0">
                <a:latin typeface="Times New Roman" pitchFamily="18" charset="0"/>
              </a:rPr>
              <a:t>каким настроением Вы воспримете событие, когда получите повестку в военкомат для прохождения службы в Вооружённых силах РФ?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971550" y="1600200"/>
            <a:ext cx="7129463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mtClean="0">
                <a:latin typeface="Times New Roman" pitchFamily="18" charset="0"/>
              </a:rPr>
              <a:t>Чуть больше трети (36%) нашей выборки воспримут это событие с нормальным настроением и с осознанием. 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>
                <a:latin typeface="Times New Roman" pitchFamily="18" charset="0"/>
              </a:rPr>
              <a:t>   Больше половины участников(70%) воспримут событие с таким настроением: с ужасным, печальным, грустным, плохим, радости не будет, не буду счастлив.</a:t>
            </a:r>
          </a:p>
        </p:txBody>
      </p:sp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0" y="2514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0485" name="Object 4"/>
          <p:cNvGraphicFramePr>
            <a:graphicFrameLocks noChangeAspect="1"/>
          </p:cNvGraphicFramePr>
          <p:nvPr/>
        </p:nvGraphicFramePr>
        <p:xfrm>
          <a:off x="1258888" y="4292600"/>
          <a:ext cx="6778625" cy="1754188"/>
        </p:xfrm>
        <a:graphic>
          <a:graphicData uri="http://schemas.openxmlformats.org/presentationml/2006/ole">
            <p:oleObj spid="_x0000_s20485" r:id="rId3" imgW="7858425" imgH="3023878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95375" y="817563"/>
            <a:ext cx="6964363" cy="8826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latin typeface="Times New Roman" pitchFamily="18" charset="0"/>
              </a:rPr>
              <a:t>Как </a:t>
            </a:r>
            <a:r>
              <a:rPr lang="ru-RU" sz="2800" dirty="0">
                <a:latin typeface="Times New Roman" pitchFamily="18" charset="0"/>
              </a:rPr>
              <a:t>Вы думаете, помогут ли Вам уроки армейской жизни в гражданской жизни?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1331913" y="1916113"/>
            <a:ext cx="6480175" cy="3457575"/>
          </a:xfrm>
        </p:spPr>
        <p:txBody>
          <a:bodyPr/>
          <a:lstStyle/>
          <a:p>
            <a:pPr eaLnBrk="1" hangingPunct="1"/>
            <a:r>
              <a:rPr lang="ru-RU" sz="2800" smtClean="0">
                <a:latin typeface="Times New Roman" pitchFamily="18" charset="0"/>
              </a:rPr>
              <a:t>Большая часть будущих призывников утверждают, что уроки армейской жизни помогут им в гражданской жизни.</a:t>
            </a:r>
            <a:r>
              <a:rPr lang="ru-RU" smtClean="0"/>
              <a:t> </a:t>
            </a:r>
          </a:p>
        </p:txBody>
      </p:sp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0" y="22240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1509" name="Object 4"/>
          <p:cNvGraphicFramePr>
            <a:graphicFrameLocks noChangeAspect="1"/>
          </p:cNvGraphicFramePr>
          <p:nvPr/>
        </p:nvGraphicFramePr>
        <p:xfrm>
          <a:off x="1476375" y="4221163"/>
          <a:ext cx="4818063" cy="1773237"/>
        </p:xfrm>
        <a:graphic>
          <a:graphicData uri="http://schemas.openxmlformats.org/presentationml/2006/ole">
            <p:oleObj spid="_x0000_s21509" r:id="rId3" imgW="7962066" imgH="2932430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95375" y="620713"/>
            <a:ext cx="6964363" cy="9366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latin typeface="Times New Roman" pitchFamily="18" charset="0"/>
              </a:rPr>
              <a:t>Как </a:t>
            </a:r>
            <a:r>
              <a:rPr lang="ru-RU" sz="2800" dirty="0">
                <a:latin typeface="Times New Roman" pitchFamily="18" charset="0"/>
              </a:rPr>
              <a:t>Вы думаете, какими качествами надо обладать, чтобы адаптация новобранца в армии прошла успешно?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1116013" y="2100263"/>
            <a:ext cx="6840537" cy="3632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smtClean="0">
                <a:latin typeface="Times New Roman" pitchFamily="18" charset="0"/>
              </a:rPr>
              <a:t>Чуть меньше четверти(23%) </a:t>
            </a:r>
            <a:r>
              <a:rPr lang="ru-RU" sz="2000" b="1" smtClean="0">
                <a:latin typeface="Times New Roman" pitchFamily="18" charset="0"/>
              </a:rPr>
              <a:t>будущих призывников считают, чтобы адаптация новобранца в армии прошла </a:t>
            </a:r>
            <a:r>
              <a:rPr lang="ru-RU" sz="2000" smtClean="0">
                <a:latin typeface="Times New Roman" pitchFamily="18" charset="0"/>
              </a:rPr>
              <a:t>успешно, необходимо быть коммуникабельным.     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latin typeface="Times New Roman" pitchFamily="18" charset="0"/>
              </a:rPr>
              <a:t>Чуть меньше половины (40%) утверждают, что для адаптации, необходимы стойкость, выносливость,  бесстрашие, сила, честность уверенность, хладнокровие и другие мужские качества.  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latin typeface="Times New Roman" pitchFamily="18" charset="0"/>
              </a:rPr>
              <a:t>Четверть (27%) призывников основным качеством для успешной адаптации считают - уважение старших по званию.</a:t>
            </a:r>
          </a:p>
        </p:txBody>
      </p:sp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0" y="2100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2533" name="Rectangle 7"/>
          <p:cNvSpPr>
            <a:spLocks noChangeArrowheads="1"/>
          </p:cNvSpPr>
          <p:nvPr/>
        </p:nvSpPr>
        <p:spPr bwMode="auto">
          <a:xfrm>
            <a:off x="0" y="2100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2534" name="Object 6"/>
          <p:cNvGraphicFramePr>
            <a:graphicFrameLocks noChangeAspect="1"/>
          </p:cNvGraphicFramePr>
          <p:nvPr/>
        </p:nvGraphicFramePr>
        <p:xfrm>
          <a:off x="2484438" y="4581525"/>
          <a:ext cx="3527425" cy="1157288"/>
        </p:xfrm>
        <a:graphic>
          <a:graphicData uri="http://schemas.openxmlformats.org/presentationml/2006/ole">
            <p:oleObj spid="_x0000_s22534" r:id="rId3" imgW="7931583" imgH="2078916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latin typeface="Times New Roman" pitchFamily="18" charset="0"/>
              </a:rPr>
              <a:t>Как </a:t>
            </a:r>
            <a:r>
              <a:rPr lang="ru-RU" sz="2800" dirty="0">
                <a:latin typeface="Times New Roman" pitchFamily="18" charset="0"/>
              </a:rPr>
              <a:t>бы Вы обозначили, в чём могут заключаться проблемы военнослужащих во время службы в армии?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1116013" y="2492375"/>
            <a:ext cx="6840537" cy="43656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000" smtClean="0">
                <a:latin typeface="Times New Roman" pitchFamily="18" charset="0"/>
              </a:rPr>
              <a:t>Чуть меньше половины будущих призывников(40%) видят проблемы военнослужащих во время службы в армии в непослушании, невыполнении приказов и плохим поведением.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>
                <a:latin typeface="Times New Roman" pitchFamily="18" charset="0"/>
              </a:rPr>
              <a:t>  А проблему в дедовщине отмечают (16%) участников.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>
                <a:latin typeface="Times New Roman" pitchFamily="18" charset="0"/>
              </a:rPr>
              <a:t>   Единичные ответы: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>
                <a:latin typeface="Times New Roman" pitchFamily="18" charset="0"/>
              </a:rPr>
              <a:t>*семейные проблемы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>
                <a:latin typeface="Times New Roman" pitchFamily="18" charset="0"/>
              </a:rPr>
              <a:t>*отсутствие физических данных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>
                <a:latin typeface="Times New Roman" pitchFamily="18" charset="0"/>
              </a:rPr>
              <a:t>*не умения общаться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>
                <a:latin typeface="Times New Roman" pitchFamily="18" charset="0"/>
              </a:rPr>
              <a:t>*слишком много о себе думают</a:t>
            </a:r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0" y="2314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3557" name="Object 4"/>
          <p:cNvGraphicFramePr>
            <a:graphicFrameLocks noChangeAspect="1"/>
          </p:cNvGraphicFramePr>
          <p:nvPr/>
        </p:nvGraphicFramePr>
        <p:xfrm>
          <a:off x="5148263" y="5661025"/>
          <a:ext cx="2663825" cy="582613"/>
        </p:xfrm>
        <a:graphic>
          <a:graphicData uri="http://schemas.openxmlformats.org/presentationml/2006/ole">
            <p:oleObj spid="_x0000_s23557" r:id="rId3" imgW="8498561" imgH="1853345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27200" y="1484313"/>
            <a:ext cx="5711825" cy="3776662"/>
          </a:xfrm>
        </p:spPr>
        <p:txBody>
          <a:bodyPr rtlCol="0">
            <a:normAutofit lnSpcReduction="10000"/>
          </a:bodyPr>
          <a:lstStyle/>
          <a:p>
            <a:pPr marL="274320" indent="-274320" algn="l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AA2B1E"/>
              </a:buClr>
              <a:buFont typeface="Brush Script MT" pitchFamily="66" charset="0"/>
              <a:buChar char="O"/>
              <a:defRPr/>
            </a:pPr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Так случилось, что в современном российском обществе сложился негативный образ армии. </a:t>
            </a:r>
            <a:endParaRPr lang="ru-RU" dirty="0" smtClean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cs typeface="Arial" charset="0"/>
            </a:endParaRPr>
          </a:p>
          <a:p>
            <a:pPr marL="274320" indent="-274320" algn="l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AA2B1E"/>
              </a:buClr>
              <a:buFont typeface="Brush Script MT" pitchFamily="66" charset="0"/>
              <a:buChar char="O"/>
              <a:defRPr/>
            </a:pPr>
            <a:r>
              <a:rPr lang="ru-RU" b="1" dirty="0" smtClean="0">
                <a:solidFill>
                  <a:prstClr val="black"/>
                </a:solidFill>
                <a:latin typeface="+mj-lt"/>
              </a:rPr>
              <a:t>Служба </a:t>
            </a:r>
            <a:r>
              <a:rPr lang="ru-RU" b="1" dirty="0">
                <a:solidFill>
                  <a:prstClr val="black"/>
                </a:solidFill>
                <a:latin typeface="+mj-lt"/>
              </a:rPr>
              <a:t>в армии – это школа мужества. </a:t>
            </a:r>
            <a:endParaRPr lang="ru-RU" b="1" dirty="0" smtClean="0">
              <a:solidFill>
                <a:prstClr val="black"/>
              </a:solidFill>
              <a:latin typeface="+mj-lt"/>
            </a:endParaRPr>
          </a:p>
          <a:p>
            <a:pPr marL="274320" indent="-274320" algn="l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AA2B1E"/>
              </a:buClr>
              <a:buFont typeface="Brush Script MT" pitchFamily="66" charset="0"/>
              <a:buChar char="O"/>
              <a:defRPr/>
            </a:pPr>
            <a:r>
              <a:rPr lang="ru-RU" b="1" dirty="0" smtClean="0">
                <a:solidFill>
                  <a:prstClr val="black"/>
                </a:solidFill>
                <a:latin typeface="+mj-lt"/>
              </a:rPr>
              <a:t>Каждый </a:t>
            </a:r>
            <a:r>
              <a:rPr lang="ru-RU" b="1" dirty="0">
                <a:solidFill>
                  <a:prstClr val="black"/>
                </a:solidFill>
                <a:latin typeface="+mj-lt"/>
              </a:rPr>
              <a:t>уважающий себя юноша должен отслужить в армии, дать присягу </a:t>
            </a:r>
            <a:r>
              <a:rPr lang="ru-RU" b="1" dirty="0" smtClean="0">
                <a:solidFill>
                  <a:prstClr val="black"/>
                </a:solidFill>
                <a:latin typeface="+mj-lt"/>
              </a:rPr>
              <a:t>Родине.</a:t>
            </a:r>
          </a:p>
          <a:p>
            <a:pPr marL="274320" indent="-274320" algn="l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AA2B1E"/>
              </a:buClr>
              <a:buFont typeface="Brush Script MT" pitchFamily="66" charset="0"/>
              <a:buChar char="O"/>
              <a:defRPr/>
            </a:pPr>
            <a:r>
              <a:rPr lang="ru-RU" b="1" dirty="0" smtClean="0">
                <a:solidFill>
                  <a:prstClr val="black"/>
                </a:solidFill>
                <a:latin typeface="+mj-lt"/>
              </a:rPr>
              <a:t>Служба </a:t>
            </a:r>
            <a:r>
              <a:rPr lang="ru-RU" b="1" dirty="0">
                <a:solidFill>
                  <a:prstClr val="black"/>
                </a:solidFill>
                <a:latin typeface="+mj-lt"/>
              </a:rPr>
              <a:t>в армии позволяет юноше почувствовать себя полноценным мужчиной, умеющим защитить не только своих близких, но, если понадобится,  Родину.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95375" y="817563"/>
            <a:ext cx="6964363" cy="6667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latin typeface="Times New Roman" pitchFamily="18" charset="0"/>
              </a:rPr>
              <a:t>Какую </a:t>
            </a:r>
            <a:r>
              <a:rPr lang="ru-RU" sz="2800" dirty="0">
                <a:latin typeface="Times New Roman" pitchFamily="18" charset="0"/>
              </a:rPr>
              <a:t>роль сыграла в Вашей жизни служба в армии?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1258888" y="1357313"/>
            <a:ext cx="6553200" cy="5500687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ru-RU" sz="2000" smtClean="0">
                <a:latin typeface="Times New Roman" pitchFamily="18" charset="0"/>
              </a:rPr>
              <a:t>Практически все служащие отмечают важную роль армии в их дальнейшей жизни. В армии произошло возмужание, воспитание силы воли, научила самостоятельности. Приобретение житейского, армейского опыта помогает в дальнейшем лучше адаптироваться в обществе.</a:t>
            </a:r>
          </a:p>
        </p:txBody>
      </p:sp>
      <p:sp>
        <p:nvSpPr>
          <p:cNvPr id="24580" name="Rectangle 5"/>
          <p:cNvSpPr>
            <a:spLocks noChangeArrowheads="1"/>
          </p:cNvSpPr>
          <p:nvPr/>
        </p:nvSpPr>
        <p:spPr bwMode="auto">
          <a:xfrm>
            <a:off x="0" y="2386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4581" name="Object 4"/>
          <p:cNvGraphicFramePr>
            <a:graphicFrameLocks noChangeAspect="1"/>
          </p:cNvGraphicFramePr>
          <p:nvPr/>
        </p:nvGraphicFramePr>
        <p:xfrm>
          <a:off x="2124075" y="4292600"/>
          <a:ext cx="4319588" cy="1666875"/>
        </p:xfrm>
        <a:graphic>
          <a:graphicData uri="http://schemas.openxmlformats.org/presentationml/2006/ole">
            <p:oleObj spid="_x0000_s24581" r:id="rId3" imgW="7858425" imgH="3029975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703263"/>
          </a:xfrm>
        </p:spPr>
        <p:txBody>
          <a:bodyPr/>
          <a:lstStyle/>
          <a:p>
            <a:pPr eaLnBrk="1" hangingPunct="1"/>
            <a:r>
              <a:rPr lang="ru-RU" sz="2800" b="1" smtClean="0">
                <a:latin typeface="Times New Roman" pitchFamily="18" charset="0"/>
              </a:rPr>
              <a:t>Анкета №1</a:t>
            </a:r>
            <a:endParaRPr lang="ru-RU" sz="2800" smtClean="0">
              <a:latin typeface="Times New Roman" pitchFamily="18" charset="0"/>
            </a:endParaRPr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>
          <a:xfrm>
            <a:off x="1187450" y="620713"/>
            <a:ext cx="6769100" cy="5616575"/>
          </a:xfrm>
        </p:spPr>
        <p:txBody>
          <a:bodyPr rtlCol="0">
            <a:normAutofit fontScale="92500" lnSpcReduction="20000"/>
          </a:bodyPr>
          <a:lstStyle/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smtClean="0">
                <a:latin typeface="Times New Roman" pitchFamily="18" charset="0"/>
              </a:rPr>
              <a:t>. </a:t>
            </a:r>
            <a:r>
              <a:rPr lang="ru-RU" dirty="0">
                <a:latin typeface="Times New Roman" pitchFamily="18" charset="0"/>
              </a:rPr>
              <a:t>Анкета№1 будущим призывникам</a:t>
            </a:r>
            <a:r>
              <a:rPr lang="ru-RU" b="1" dirty="0">
                <a:latin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</a:rPr>
              <a:t>по теме: «Служба в армии: плюсы и минусы</a:t>
            </a:r>
            <a:r>
              <a:rPr lang="ru-RU" dirty="0" smtClean="0">
                <a:latin typeface="Times New Roman" pitchFamily="18" charset="0"/>
              </a:rPr>
              <a:t>».</a:t>
            </a:r>
            <a:endParaRPr lang="ru-RU" dirty="0">
              <a:latin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</a:rPr>
              <a:t>1. </a:t>
            </a:r>
            <a:r>
              <a:rPr lang="ru-RU" sz="2000" dirty="0">
                <a:latin typeface="Times New Roman" pitchFamily="18" charset="0"/>
              </a:rPr>
              <a:t>С каким словом у Вас ассоциируется слово «армия»?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</a:rPr>
              <a:t>2. Как Вы считаете, каждый мужчина, если ему позволяет здоровье,  должен служить в армии? Ответ, пожалуйста, аргументируйте.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</a:rPr>
              <a:t> 3. Вы хотели бы пройти службу в Вооружённых силах РФ? Ответ, пожалуйста, аргументируйте.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</a:rPr>
              <a:t>4. С каким настроением Вы воспримете событие, когда получите повестку в военкомат для прохождения службы в Вооружённых силах РФ?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</a:rPr>
              <a:t>5. Как Вы думаете, в чём заключается событие «сборы в армию»?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</a:rPr>
              <a:t>6. Какие ожидания об армейской жизни у Вас сейчас?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</a:rPr>
              <a:t>7. В каких войсках Вы хотели бы служить? Как Вы считаете, по каким критериям Вас могут отобрать именно в эти войска?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</a:rPr>
              <a:t>8. Какому новому виду деятельности Вы можете научиться в армии? Как этот новый вид деятельности может помочь Вам в гражданской жизни?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93750"/>
          </a:xfrm>
        </p:spPr>
        <p:txBody>
          <a:bodyPr/>
          <a:lstStyle/>
          <a:p>
            <a:pPr eaLnBrk="1" hangingPunct="1"/>
            <a:endParaRPr lang="ru-RU" sz="2800" b="1" smtClean="0">
              <a:latin typeface="Times New Roman" pitchFamily="18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4438"/>
            <a:ext cx="8229600" cy="4916487"/>
          </a:xfrm>
        </p:spPr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</a:rPr>
              <a:t>  </a:t>
            </a:r>
          </a:p>
        </p:txBody>
      </p:sp>
      <p:pic>
        <p:nvPicPr>
          <p:cNvPr id="26628" name="Picture 4" descr="DETAIL_PICTURE_5366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2138" y="2708275"/>
            <a:ext cx="2763837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Прямоугольник 1"/>
          <p:cNvSpPr>
            <a:spLocks noChangeArrowheads="1"/>
          </p:cNvSpPr>
          <p:nvPr/>
        </p:nvSpPr>
        <p:spPr bwMode="auto">
          <a:xfrm>
            <a:off x="1835150" y="1052513"/>
            <a:ext cx="5905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0000"/>
                </a:solidFill>
                <a:latin typeface="Constantia" pitchFamily="18" charset="0"/>
              </a:rPr>
              <a:t> </a:t>
            </a:r>
            <a:r>
              <a:rPr lang="ru-RU" sz="4000" b="1">
                <a:solidFill>
                  <a:srgbClr val="000000"/>
                </a:solidFill>
                <a:latin typeface="Constantia" pitchFamily="18" charset="0"/>
              </a:rPr>
              <a:t>Спасибо за внимание !</a:t>
            </a:r>
            <a:endParaRPr lang="ru-RU" sz="40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Адаптация призывника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+mj-lt"/>
              </a:rPr>
              <a:t>Адаптация призывника, попавшего в армию, занимает до трех месяцев.</a:t>
            </a:r>
            <a:r>
              <a:rPr lang="ru-RU" b="1" dirty="0">
                <a:latin typeface="+mj-lt"/>
              </a:rPr>
              <a:t> </a:t>
            </a:r>
            <a:endParaRPr lang="ru-RU" b="1" dirty="0" smtClean="0">
              <a:latin typeface="+mj-lt"/>
            </a:endParaRP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atin typeface="+mj-lt"/>
              </a:rPr>
              <a:t>В </a:t>
            </a:r>
            <a:r>
              <a:rPr lang="ru-RU" b="1" dirty="0">
                <a:latin typeface="+mj-lt"/>
              </a:rPr>
              <a:t>этот период заболеваемость действительно растет - это связано с тем, что молодые парни привыкают к новым условиям. В первое время всем тяжело</a:t>
            </a:r>
            <a:r>
              <a:rPr lang="ru-RU" b="1" dirty="0" smtClean="0">
                <a:latin typeface="+mj-lt"/>
              </a:rPr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prstClr val="black"/>
                </a:solidFill>
                <a:latin typeface="Constantia"/>
              </a:rPr>
              <a:t> </a:t>
            </a:r>
            <a:r>
              <a:rPr lang="ru-RU" b="1" dirty="0">
                <a:solidFill>
                  <a:prstClr val="black"/>
                </a:solidFill>
                <a:latin typeface="Constantia"/>
              </a:rPr>
              <a:t>Ребята простужаются, стирают ноги. </a:t>
            </a:r>
            <a:endParaRPr lang="ru-RU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ъект 2"/>
          <p:cNvSpPr>
            <a:spLocks noGrp="1"/>
          </p:cNvSpPr>
          <p:nvPr>
            <p:ph idx="1"/>
          </p:nvPr>
        </p:nvSpPr>
        <p:spPr>
          <a:xfrm>
            <a:off x="1463675" y="1052513"/>
            <a:ext cx="6196013" cy="4670425"/>
          </a:xfrm>
        </p:spPr>
        <p:txBody>
          <a:bodyPr/>
          <a:lstStyle/>
          <a:p>
            <a:pPr eaLnBrk="1" hangingPunct="1"/>
            <a:r>
              <a:rPr lang="ru-RU" b="1" smtClean="0">
                <a:latin typeface="Constantia" pitchFamily="18" charset="0"/>
              </a:rPr>
              <a:t> Испытывают психологическое напряжение.</a:t>
            </a:r>
          </a:p>
          <a:p>
            <a:pPr eaLnBrk="1" hangingPunct="1"/>
            <a:r>
              <a:rPr lang="ru-RU" b="1" smtClean="0">
                <a:latin typeface="Constantia" pitchFamily="18" charset="0"/>
              </a:rPr>
              <a:t>Худеют, потому что идет активное потоотделение, организм теряет много воды. </a:t>
            </a:r>
          </a:p>
          <a:p>
            <a:pPr eaLnBrk="1" hangingPunct="1">
              <a:buFont typeface="Brush Script MT" pitchFamily="66" charset="0"/>
              <a:buNone/>
            </a:pPr>
            <a:r>
              <a:rPr lang="ru-RU" b="1" smtClean="0">
                <a:latin typeface="Constantia" pitchFamily="18" charset="0"/>
              </a:rPr>
              <a:t> </a:t>
            </a:r>
            <a:r>
              <a:rPr lang="ru-RU" b="1" smtClean="0">
                <a:solidFill>
                  <a:srgbClr val="7F2016"/>
                </a:solidFill>
                <a:latin typeface="Constantia" pitchFamily="18" charset="0"/>
              </a:rPr>
              <a:t>Через три месяца у большинства все приходит в порядок.</a:t>
            </a:r>
            <a:endParaRPr lang="ru-RU" smtClean="0">
              <a:solidFill>
                <a:srgbClr val="7F2016"/>
              </a:solidFill>
              <a:latin typeface="Constantia" pitchFamily="18" charset="0"/>
            </a:endParaRPr>
          </a:p>
          <a:p>
            <a:pPr eaLnBrk="1" hangingPunct="1">
              <a:buFont typeface="Brush Script MT" pitchFamily="66" charset="0"/>
              <a:buNone/>
            </a:pPr>
            <a:r>
              <a:rPr lang="ru-RU" b="1" smtClean="0">
                <a:latin typeface="Constantia" pitchFamily="18" charset="0"/>
                <a:ea typeface="Calibri" pitchFamily="34" charset="0"/>
                <a:cs typeface="Calibri" pitchFamily="34" charset="0"/>
              </a:rPr>
              <a:t>В течение первого месяца службы отсеиваются те, кого призвали по ошибке (Таких примерно 5 из 1000)</a:t>
            </a:r>
            <a:endParaRPr lang="ru-RU" b="1" smtClean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ъект 2"/>
          <p:cNvSpPr>
            <a:spLocks noGrp="1"/>
          </p:cNvSpPr>
          <p:nvPr>
            <p:ph idx="1"/>
          </p:nvPr>
        </p:nvSpPr>
        <p:spPr>
          <a:xfrm>
            <a:off x="1463675" y="908050"/>
            <a:ext cx="6196013" cy="4814888"/>
          </a:xfrm>
        </p:spPr>
        <p:txBody>
          <a:bodyPr/>
          <a:lstStyle/>
          <a:p>
            <a:pPr marL="0" indent="0" eaLnBrk="1" hangingPunct="1">
              <a:buFont typeface="Brush Script MT" pitchFamily="66" charset="0"/>
              <a:buNone/>
            </a:pPr>
            <a:r>
              <a:rPr lang="ru-RU" b="1" smtClean="0">
                <a:solidFill>
                  <a:srgbClr val="354675"/>
                </a:solidFill>
                <a:latin typeface="Constantia" pitchFamily="18" charset="0"/>
                <a:ea typeface="Calibri" pitchFamily="34" charset="0"/>
                <a:cs typeface="Calibri" pitchFamily="34" charset="0"/>
              </a:rPr>
              <a:t>Что касается недостаточности питания.</a:t>
            </a:r>
          </a:p>
          <a:p>
            <a:pPr marL="0" indent="0" eaLnBrk="1" hangingPunct="1"/>
            <a:r>
              <a:rPr lang="ru-RU" b="1" smtClean="0">
                <a:latin typeface="Constantia" pitchFamily="18" charset="0"/>
                <a:ea typeface="Calibri" pitchFamily="34" charset="0"/>
                <a:cs typeface="Calibri" pitchFamily="34" charset="0"/>
              </a:rPr>
              <a:t>Дома парни ели сколько хотели, а здесь появилась норма, к которой можно привыкнуть только постепенно.</a:t>
            </a:r>
          </a:p>
          <a:p>
            <a:pPr marL="0" indent="0" eaLnBrk="1" hangingPunct="1"/>
            <a:r>
              <a:rPr lang="ru-RU" b="1" smtClean="0">
                <a:latin typeface="Constantia" pitchFamily="18" charset="0"/>
                <a:ea typeface="Calibri" pitchFamily="34" charset="0"/>
                <a:cs typeface="Calibri" pitchFamily="34" charset="0"/>
              </a:rPr>
              <a:t> К концу службы многие даже не доедают порцию, потому что им кажется, что положили слишком много.</a:t>
            </a:r>
            <a:endParaRPr lang="ru-RU" b="1" smtClean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1095375" y="817563"/>
            <a:ext cx="6964363" cy="811212"/>
          </a:xfrm>
        </p:spPr>
        <p:txBody>
          <a:bodyPr/>
          <a:lstStyle/>
          <a:p>
            <a:pPr eaLnBrk="1" hangingPunct="1"/>
            <a:r>
              <a:rPr lang="ru-RU" sz="3200" b="1" smtClean="0"/>
              <a:t>Типы темперамента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atin typeface="+mj-lt"/>
              </a:rPr>
              <a:t>Холерик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atin typeface="+mj-lt"/>
              </a:rPr>
              <a:t>Сангвиник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atin typeface="+mj-lt"/>
              </a:rPr>
              <a:t>Флегматик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atin typeface="+mj-lt"/>
              </a:rPr>
              <a:t>Меланхолик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ru-RU" b="1" dirty="0" smtClean="0">
              <a:latin typeface="+mj-lt"/>
            </a:endParaRPr>
          </a:p>
          <a:p>
            <a:pPr marL="0" indent="0" eaLnBrk="1" fontAlgn="auto" hangingPunct="1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ru-RU" b="1" dirty="0" smtClean="0">
                <a:latin typeface="+mj-lt"/>
              </a:rPr>
              <a:t>Темперамент не меняется в процессе жизни, надо научиться владеть собой </a:t>
            </a:r>
            <a:endParaRPr lang="ru-RU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620713"/>
            <a:ext cx="6480175" cy="6477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2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 ЧЕМ ДУМАТЬ</a:t>
            </a:r>
            <a:r>
              <a:rPr lang="ru-RU" sz="22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smtClean="0">
                <a:latin typeface="Times New Roman" pitchFamily="18" charset="0"/>
                <a:cs typeface="Times New Roman" pitchFamily="18" charset="0"/>
              </a:rPr>
            </a:br>
            <a:endParaRPr lang="ru-RU" sz="2200" b="1" smtClean="0">
              <a:latin typeface="Times New Roman" pitchFamily="18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1476375" y="1125538"/>
            <a:ext cx="6551613" cy="4030662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ru-RU" sz="800" dirty="0">
              <a:latin typeface="Times New Roman" pitchFamily="18" charset="0"/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ru-RU" sz="2000" dirty="0" smtClean="0">
                <a:latin typeface="Times New Roman" pitchFamily="18" charset="0"/>
              </a:rPr>
              <a:t>Нельзя:</a:t>
            </a:r>
            <a:endParaRPr lang="ru-RU" sz="2000" dirty="0">
              <a:latin typeface="Times New Roman" pitchFamily="18" charset="0"/>
            </a:endParaRPr>
          </a:p>
        </p:txBody>
      </p:sp>
      <p:pic>
        <p:nvPicPr>
          <p:cNvPr id="11268" name="Picture 4" descr="2316547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4724400"/>
            <a:ext cx="2484438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4427538" y="2349500"/>
            <a:ext cx="3889375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ru-RU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11270" name="Прямоугольник 2"/>
          <p:cNvSpPr>
            <a:spLocks noChangeArrowheads="1"/>
          </p:cNvSpPr>
          <p:nvPr/>
        </p:nvSpPr>
        <p:spPr bwMode="auto">
          <a:xfrm>
            <a:off x="1439863" y="1628775"/>
            <a:ext cx="6192837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Зацикливаться на мысли о доме: вот сейчас родители собираются на работу, а сестра Аленка отсыпается после вечеринки.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То и дело вспоминать проводы под «ту самую» музыку. </a:t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ru-RU" b="1">
                <a:solidFill>
                  <a:srgbClr val="203A4E"/>
                </a:solidFill>
                <a:latin typeface="Constantia" pitchFamily="18" charset="0"/>
                <a:cs typeface="Times New Roman" pitchFamily="18" charset="0"/>
              </a:rPr>
              <a:t>Нужно: </a:t>
            </a:r>
            <a:br>
              <a:rPr lang="ru-RU" b="1">
                <a:solidFill>
                  <a:srgbClr val="203A4E"/>
                </a:solidFill>
                <a:latin typeface="Constantia" pitchFamily="18" charset="0"/>
                <a:cs typeface="Times New Roman" pitchFamily="18" charset="0"/>
              </a:rPr>
            </a:br>
            <a:r>
              <a:rPr lang="ru-RU" b="1">
                <a:solidFill>
                  <a:srgbClr val="203A4E"/>
                </a:solidFill>
                <a:latin typeface="Constantia" pitchFamily="18" charset="0"/>
                <a:cs typeface="Times New Roman" pitchFamily="18" charset="0"/>
              </a:rPr>
              <a:t>Армия - это твое новое жизненное пространство на ближайший год. Чем быстрее ты его освоишь, тем лучше. Нужно знакомиться с людьми и учиться наматывать портянки. </a:t>
            </a:r>
            <a:br>
              <a:rPr lang="ru-RU" b="1">
                <a:solidFill>
                  <a:srgbClr val="203A4E"/>
                </a:solidFill>
                <a:latin typeface="Constantia" pitchFamily="18" charset="0"/>
                <a:cs typeface="Times New Roman" pitchFamily="18" charset="0"/>
              </a:rPr>
            </a:br>
            <a:r>
              <a:rPr lang="ru-RU" b="1">
                <a:solidFill>
                  <a:srgbClr val="203A4E"/>
                </a:solidFill>
                <a:latin typeface="Constantia" pitchFamily="18" charset="0"/>
                <a:cs typeface="Times New Roman" pitchFamily="18" charset="0"/>
              </a:rPr>
              <a:t/>
            </a:r>
            <a:br>
              <a:rPr lang="ru-RU" b="1">
                <a:solidFill>
                  <a:srgbClr val="203A4E"/>
                </a:solidFill>
                <a:latin typeface="Constantia" pitchFamily="18" charset="0"/>
                <a:cs typeface="Times New Roman" pitchFamily="18" charset="0"/>
              </a:rPr>
            </a:br>
            <a:endParaRPr lang="ru-RU" b="1">
              <a:solidFill>
                <a:srgbClr val="203A4E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620713"/>
            <a:ext cx="5832475" cy="7921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500" b="1" smtClean="0">
                <a:cs typeface="Times New Roman" pitchFamily="18" charset="0"/>
              </a:rPr>
              <a:t>НА ЧТО НАСТРАИВАТЬСЯ </a:t>
            </a:r>
            <a:br>
              <a:rPr lang="ru-RU" sz="2500" b="1" smtClean="0">
                <a:cs typeface="Times New Roman" pitchFamily="18" charset="0"/>
              </a:rPr>
            </a:br>
            <a:endParaRPr lang="ru-RU" sz="2500" b="1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116013" y="1484313"/>
            <a:ext cx="6840537" cy="4646612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Brush Script MT" pitchFamily="66" charset="0"/>
              <a:buNone/>
            </a:pPr>
            <a:r>
              <a:rPr lang="ru-RU" sz="2000" b="1" smtClean="0">
                <a:latin typeface="Constantia" pitchFamily="18" charset="0"/>
                <a:cs typeface="Times New Roman" pitchFamily="18" charset="0"/>
              </a:rPr>
              <a:t>НЕЛЬЗЯ: </a:t>
            </a:r>
            <a:br>
              <a:rPr lang="ru-RU" sz="2000" b="1" smtClean="0">
                <a:latin typeface="Constantia" pitchFamily="18" charset="0"/>
                <a:cs typeface="Times New Roman" pitchFamily="18" charset="0"/>
              </a:rPr>
            </a:br>
            <a:r>
              <a:rPr lang="ru-RU" sz="2000" smtClean="0">
                <a:latin typeface="Constantia" pitchFamily="18" charset="0"/>
                <a:cs typeface="Times New Roman" pitchFamily="18" charset="0"/>
              </a:rPr>
              <a:t>Армия - это время, вычеркнутое из жизни. </a:t>
            </a:r>
            <a:br>
              <a:rPr lang="ru-RU" sz="2000" smtClean="0">
                <a:latin typeface="Constantia" pitchFamily="18" charset="0"/>
                <a:cs typeface="Times New Roman" pitchFamily="18" charset="0"/>
              </a:rPr>
            </a:br>
            <a:r>
              <a:rPr lang="ru-RU" sz="2000" smtClean="0">
                <a:latin typeface="Constantia" pitchFamily="18" charset="0"/>
                <a:cs typeface="Times New Roman" pitchFamily="18" charset="0"/>
              </a:rPr>
              <a:t>По утрам после команды «Подъем!»: снова я в этом сумасшедшем доме!</a:t>
            </a:r>
          </a:p>
          <a:p>
            <a:pPr marL="0" indent="0" eaLnBrk="1" hangingPunct="1">
              <a:lnSpc>
                <a:spcPct val="80000"/>
              </a:lnSpc>
              <a:buFont typeface="Brush Script MT" pitchFamily="66" charset="0"/>
              <a:buNone/>
            </a:pPr>
            <a:r>
              <a:rPr lang="ru-RU" sz="2000" b="1" smtClean="0">
                <a:latin typeface="Constantia" pitchFamily="18" charset="0"/>
                <a:cs typeface="Times New Roman" pitchFamily="18" charset="0"/>
              </a:rPr>
              <a:t>НУЖНО: </a:t>
            </a:r>
            <a:br>
              <a:rPr lang="ru-RU" sz="2000" b="1" smtClean="0">
                <a:latin typeface="Constantia" pitchFamily="18" charset="0"/>
                <a:cs typeface="Times New Roman" pitchFamily="18" charset="0"/>
              </a:rPr>
            </a:br>
            <a:r>
              <a:rPr lang="ru-RU" sz="2000" b="1" smtClean="0">
                <a:latin typeface="Constantia" pitchFamily="18" charset="0"/>
                <a:cs typeface="Times New Roman" pitchFamily="18" charset="0"/>
              </a:rPr>
              <a:t>Поставить себе конкретную цель. Например, к концу службы подтягиваться 50 раз. И каждый день помнить, что главное - вернуться домой живым и здоровым. </a:t>
            </a:r>
            <a:br>
              <a:rPr lang="ru-RU" sz="2000" b="1" smtClean="0">
                <a:latin typeface="Constantia" pitchFamily="18" charset="0"/>
                <a:cs typeface="Times New Roman" pitchFamily="18" charset="0"/>
              </a:rPr>
            </a:br>
            <a:r>
              <a:rPr lang="ru-RU" sz="2000" b="1" smtClean="0">
                <a:latin typeface="Constantia" pitchFamily="18" charset="0"/>
                <a:cs typeface="Times New Roman" pitchFamily="18" charset="0"/>
              </a:rPr>
              <a:t>По утрам после команды «Подъем!»: да, мне здесь трудно, но трудности закаляют. Я жив и здоров, и все у меня получится. </a:t>
            </a:r>
            <a:br>
              <a:rPr lang="ru-RU" sz="2000" b="1" smtClean="0">
                <a:latin typeface="Constantia" pitchFamily="18" charset="0"/>
                <a:cs typeface="Times New Roman" pitchFamily="18" charset="0"/>
              </a:rPr>
            </a:br>
            <a:r>
              <a:rPr lang="ru-RU" smtClean="0">
                <a:latin typeface="Constantia" pitchFamily="18" charset="0"/>
                <a:cs typeface="Times New Roman" pitchFamily="18" charset="0"/>
              </a:rPr>
              <a:t/>
            </a:r>
            <a:br>
              <a:rPr lang="ru-RU" smtClean="0">
                <a:latin typeface="Constantia" pitchFamily="18" charset="0"/>
                <a:cs typeface="Times New Roman" pitchFamily="18" charset="0"/>
              </a:rPr>
            </a:br>
            <a:endParaRPr lang="ru-RU" smtClean="0">
              <a:latin typeface="Constantia" pitchFamily="18" charset="0"/>
            </a:endParaRPr>
          </a:p>
        </p:txBody>
      </p:sp>
      <p:pic>
        <p:nvPicPr>
          <p:cNvPr id="12292" name="Picture 4" descr="400_NpAdvHov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4581525"/>
            <a:ext cx="3087687" cy="163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95375" y="817563"/>
            <a:ext cx="6964363" cy="5953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500" b="1" smtClean="0">
                <a:cs typeface="Times New Roman" pitchFamily="18" charset="0"/>
              </a:rPr>
              <a:t>КАК ГОВОРИТЬ </a:t>
            </a:r>
            <a:br>
              <a:rPr lang="ru-RU" sz="2500" b="1" smtClean="0">
                <a:cs typeface="Times New Roman" pitchFamily="18" charset="0"/>
              </a:rPr>
            </a:br>
            <a:endParaRPr lang="ru-RU" sz="2500" b="1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mtClean="0"/>
              <a:t> </a:t>
            </a:r>
            <a:endParaRPr lang="ru-RU" smtClean="0">
              <a:latin typeface="Times New Roman" pitchFamily="18" charset="0"/>
            </a:endParaRPr>
          </a:p>
        </p:txBody>
      </p:sp>
      <p:pic>
        <p:nvPicPr>
          <p:cNvPr id="13316" name="Picture 4" descr="2144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113" y="4221163"/>
            <a:ext cx="2941637" cy="16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Прямоугольник 1"/>
          <p:cNvSpPr>
            <a:spLocks noChangeArrowheads="1"/>
          </p:cNvSpPr>
          <p:nvPr/>
        </p:nvSpPr>
        <p:spPr bwMode="auto">
          <a:xfrm>
            <a:off x="1258888" y="1582738"/>
            <a:ext cx="6553200" cy="313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onstantia" pitchFamily="18" charset="0"/>
                <a:cs typeface="Times New Roman" pitchFamily="18" charset="0"/>
              </a:rPr>
              <a:t>НЕЛЬЗЯ: </a:t>
            </a:r>
            <a:r>
              <a:rPr lang="ru-RU">
                <a:latin typeface="Constantia" pitchFamily="18" charset="0"/>
                <a:cs typeface="Times New Roman" pitchFamily="18" charset="0"/>
              </a:rPr>
              <a:t/>
            </a:r>
            <a:br>
              <a:rPr lang="ru-RU">
                <a:latin typeface="Constantia" pitchFamily="18" charset="0"/>
                <a:cs typeface="Times New Roman" pitchFamily="18" charset="0"/>
              </a:rPr>
            </a:br>
            <a:r>
              <a:rPr lang="ru-RU">
                <a:latin typeface="Constantia" pitchFamily="18" charset="0"/>
                <a:cs typeface="Times New Roman" pitchFamily="18" charset="0"/>
              </a:rPr>
              <a:t> Мямлить и бормотать себе под нос. </a:t>
            </a:r>
            <a:br>
              <a:rPr lang="ru-RU">
                <a:latin typeface="Constantia" pitchFamily="18" charset="0"/>
                <a:cs typeface="Times New Roman" pitchFamily="18" charset="0"/>
              </a:rPr>
            </a:br>
            <a:r>
              <a:rPr lang="ru-RU">
                <a:latin typeface="Constantia" pitchFamily="18" charset="0"/>
                <a:cs typeface="Times New Roman" pitchFamily="18" charset="0"/>
              </a:rPr>
              <a:t/>
            </a:r>
            <a:br>
              <a:rPr lang="ru-RU">
                <a:latin typeface="Constantia" pitchFamily="18" charset="0"/>
                <a:cs typeface="Times New Roman" pitchFamily="18" charset="0"/>
              </a:rPr>
            </a:br>
            <a:r>
              <a:rPr lang="ru-RU" b="1">
                <a:latin typeface="Constantia" pitchFamily="18" charset="0"/>
                <a:cs typeface="Times New Roman" pitchFamily="18" charset="0"/>
              </a:rPr>
              <a:t>НУЖНО: </a:t>
            </a:r>
            <a:r>
              <a:rPr lang="ru-RU">
                <a:latin typeface="Constantia" pitchFamily="18" charset="0"/>
                <a:cs typeface="Times New Roman" pitchFamily="18" charset="0"/>
              </a:rPr>
              <a:t/>
            </a:r>
            <a:br>
              <a:rPr lang="ru-RU">
                <a:latin typeface="Constantia" pitchFamily="18" charset="0"/>
                <a:cs typeface="Times New Roman" pitchFamily="18" charset="0"/>
              </a:rPr>
            </a:br>
            <a:r>
              <a:rPr lang="ru-RU">
                <a:latin typeface="Constantia" pitchFamily="18" charset="0"/>
                <a:cs typeface="Times New Roman" pitchFamily="18" charset="0"/>
              </a:rPr>
              <a:t> </a:t>
            </a:r>
            <a:r>
              <a:rPr lang="ru-RU" b="1">
                <a:latin typeface="Constantia" pitchFamily="18" charset="0"/>
                <a:cs typeface="Times New Roman" pitchFamily="18" charset="0"/>
              </a:rPr>
              <a:t>Говорить четко и внятно. Хорошо, если ты возьмешь на вооружение армейские словечки, которые в ходу в твоем коллективе. Например: «выдвигаться куда-либо» вместо «идти», «разрешите» вместо «можно» и т. д. Это быстрее сделает тебя «своим». </a:t>
            </a:r>
            <a:br>
              <a:rPr lang="ru-RU" b="1">
                <a:latin typeface="Constantia" pitchFamily="18" charset="0"/>
                <a:cs typeface="Times New Roman" pitchFamily="18" charset="0"/>
              </a:rPr>
            </a:br>
            <a:r>
              <a:rPr lang="ru-RU" b="1">
                <a:latin typeface="Constantia" pitchFamily="18" charset="0"/>
                <a:cs typeface="Times New Roman" pitchFamily="18" charset="0"/>
              </a:rPr>
              <a:t/>
            </a:r>
            <a:br>
              <a:rPr lang="ru-RU" b="1">
                <a:latin typeface="Constantia" pitchFamily="18" charset="0"/>
                <a:cs typeface="Times New Roman" pitchFamily="18" charset="0"/>
              </a:rPr>
            </a:br>
            <a:endParaRPr lang="ru-RU" b="1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764</TotalTime>
  <Words>878</Words>
  <Application>Microsoft Office PowerPoint</Application>
  <PresentationFormat>Экран (4:3)</PresentationFormat>
  <Paragraphs>107</Paragraphs>
  <Slides>22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3" baseType="lpstr">
      <vt:lpstr>Tahoma</vt:lpstr>
      <vt:lpstr>Arial</vt:lpstr>
      <vt:lpstr>Constantia</vt:lpstr>
      <vt:lpstr>Brush Script MT</vt:lpstr>
      <vt:lpstr>Calibri</vt:lpstr>
      <vt:lpstr>Franklin Gothic Book</vt:lpstr>
      <vt:lpstr>Rage Italic</vt:lpstr>
      <vt:lpstr>Times New Roman</vt:lpstr>
      <vt:lpstr>Wingdings</vt:lpstr>
      <vt:lpstr>Кнопка</vt:lpstr>
      <vt:lpstr>Диаграмма Microsoft Office Excel</vt:lpstr>
      <vt:lpstr>     Как выжить новобранцу в армии </vt:lpstr>
      <vt:lpstr>Слайд 2</vt:lpstr>
      <vt:lpstr>Адаптация призывника </vt:lpstr>
      <vt:lpstr>Слайд 4</vt:lpstr>
      <vt:lpstr>Слайд 5</vt:lpstr>
      <vt:lpstr>Типы темперамента</vt:lpstr>
      <vt:lpstr>О ЧЕМ ДУМАТЬ </vt:lpstr>
      <vt:lpstr>НА ЧТО НАСТРАИВАТЬСЯ  </vt:lpstr>
      <vt:lpstr>КАК ГОВОРИТЬ  </vt:lpstr>
      <vt:lpstr>КАК ВЫГЛЯДЕТЬ  </vt:lpstr>
      <vt:lpstr>КАК ДЕРЖАТЬСЯ В КОЛЛЕКТИВЕ  </vt:lpstr>
      <vt:lpstr>ЕСЛИ ВОЗНИК КОНФЛИКТ   </vt:lpstr>
      <vt:lpstr>КАК РЕШАТЬ ПРОБЛЕМЫ  </vt:lpstr>
      <vt:lpstr>Психологическая атмосфера в армии и роль психологической службы.</vt:lpstr>
      <vt:lpstr>Слайд 15</vt:lpstr>
      <vt:lpstr>С каким настроением Вы воспримете событие, когда получите повестку в военкомат для прохождения службы в Вооружённых силах РФ?</vt:lpstr>
      <vt:lpstr>Как Вы думаете, помогут ли Вам уроки армейской жизни в гражданской жизни?</vt:lpstr>
      <vt:lpstr>Как Вы думаете, какими качествами надо обладать, чтобы адаптация новобранца в армии прошла успешно?</vt:lpstr>
      <vt:lpstr>Как бы Вы обозначили, в чём могут заключаться проблемы военнослужащих во время службы в армии?</vt:lpstr>
      <vt:lpstr>Какую роль сыграла в Вашей жизни служба в армии?</vt:lpstr>
      <vt:lpstr>Анкета №1</vt:lpstr>
      <vt:lpstr>Слайд 22</vt:lpstr>
    </vt:vector>
  </TitlesOfParts>
  <Company>Org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Служба в армии: плюсы и минусы в представлении будущих призывников и бывших военнослужащих срочной службы.</dc:title>
  <dc:creator>User</dc:creator>
  <cp:lastModifiedBy>Ofitserova</cp:lastModifiedBy>
  <cp:revision>51</cp:revision>
  <dcterms:created xsi:type="dcterms:W3CDTF">2011-01-27T13:57:32Z</dcterms:created>
  <dcterms:modified xsi:type="dcterms:W3CDTF">2013-09-03T10:42:22Z</dcterms:modified>
</cp:coreProperties>
</file>